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85" r:id="rId5"/>
    <p:sldId id="257" r:id="rId6"/>
    <p:sldId id="300" r:id="rId7"/>
    <p:sldId id="258" r:id="rId8"/>
    <p:sldId id="260" r:id="rId9"/>
    <p:sldId id="268" r:id="rId10"/>
    <p:sldId id="259" r:id="rId11"/>
    <p:sldId id="261" r:id="rId12"/>
    <p:sldId id="262" r:id="rId13"/>
    <p:sldId id="264" r:id="rId14"/>
    <p:sldId id="286" r:id="rId15"/>
    <p:sldId id="263" r:id="rId16"/>
    <p:sldId id="265" r:id="rId17"/>
    <p:sldId id="266" r:id="rId18"/>
    <p:sldId id="269" r:id="rId19"/>
    <p:sldId id="267" r:id="rId20"/>
    <p:sldId id="270" r:id="rId21"/>
    <p:sldId id="271" r:id="rId22"/>
    <p:sldId id="287" r:id="rId23"/>
    <p:sldId id="294" r:id="rId24"/>
    <p:sldId id="289" r:id="rId25"/>
    <p:sldId id="293" r:id="rId26"/>
    <p:sldId id="288" r:id="rId27"/>
    <p:sldId id="295" r:id="rId28"/>
    <p:sldId id="290" r:id="rId29"/>
    <p:sldId id="296" r:id="rId30"/>
    <p:sldId id="291" r:id="rId31"/>
    <p:sldId id="297" r:id="rId32"/>
    <p:sldId id="29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666C"/>
    <a:srgbClr val="CEEEFF"/>
    <a:srgbClr val="BBF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96281-6DDF-4F6B-9993-20C68FA4B83A}" v="6" dt="2024-08-28T15:33:26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04" autoAdjust="0"/>
    <p:restoredTop sz="77824" autoAdjust="0"/>
  </p:normalViewPr>
  <p:slideViewPr>
    <p:cSldViewPr snapToGrid="0">
      <p:cViewPr varScale="1">
        <p:scale>
          <a:sx n="56" d="100"/>
          <a:sy n="56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Johnson" userId="885cd9e4-929e-41fe-97b5-13405844c4df" providerId="ADAL" clId="{7B196281-6DDF-4F6B-9993-20C68FA4B83A}"/>
    <pc:docChg chg="custSel addSld delSld modSld">
      <pc:chgData name="Claire Johnson" userId="885cd9e4-929e-41fe-97b5-13405844c4df" providerId="ADAL" clId="{7B196281-6DDF-4F6B-9993-20C68FA4B83A}" dt="2024-08-28T15:33:55.278" v="32" actId="2696"/>
      <pc:docMkLst>
        <pc:docMk/>
      </pc:docMkLst>
      <pc:sldChg chg="del">
        <pc:chgData name="Claire Johnson" userId="885cd9e4-929e-41fe-97b5-13405844c4df" providerId="ADAL" clId="{7B196281-6DDF-4F6B-9993-20C68FA4B83A}" dt="2024-08-28T15:32:13.710" v="19" actId="2696"/>
        <pc:sldMkLst>
          <pc:docMk/>
          <pc:sldMk cId="4209769742" sldId="256"/>
        </pc:sldMkLst>
      </pc:sldChg>
      <pc:sldChg chg="addSp delSp modSp mod">
        <pc:chgData name="Claire Johnson" userId="885cd9e4-929e-41fe-97b5-13405844c4df" providerId="ADAL" clId="{7B196281-6DDF-4F6B-9993-20C68FA4B83A}" dt="2024-08-28T15:33:49.513" v="31" actId="478"/>
        <pc:sldMkLst>
          <pc:docMk/>
          <pc:sldMk cId="3903086502" sldId="257"/>
        </pc:sldMkLst>
        <pc:spChg chg="del mod">
          <ac:chgData name="Claire Johnson" userId="885cd9e4-929e-41fe-97b5-13405844c4df" providerId="ADAL" clId="{7B196281-6DDF-4F6B-9993-20C68FA4B83A}" dt="2024-08-28T15:32:55.703" v="22" actId="478"/>
          <ac:spMkLst>
            <pc:docMk/>
            <pc:sldMk cId="3903086502" sldId="257"/>
            <ac:spMk id="2" creationId="{D97BAD04-13B2-4F75-1827-A8DB281640F8}"/>
          </ac:spMkLst>
        </pc:spChg>
        <pc:spChg chg="add del mod">
          <ac:chgData name="Claire Johnson" userId="885cd9e4-929e-41fe-97b5-13405844c4df" providerId="ADAL" clId="{7B196281-6DDF-4F6B-9993-20C68FA4B83A}" dt="2024-08-28T15:33:49.513" v="31" actId="478"/>
          <ac:spMkLst>
            <pc:docMk/>
            <pc:sldMk cId="3903086502" sldId="257"/>
            <ac:spMk id="5" creationId="{9419C739-AE5E-FE1C-61FC-3A364810720F}"/>
          </ac:spMkLst>
        </pc:spChg>
        <pc:spChg chg="add mod">
          <ac:chgData name="Claire Johnson" userId="885cd9e4-929e-41fe-97b5-13405844c4df" providerId="ADAL" clId="{7B196281-6DDF-4F6B-9993-20C68FA4B83A}" dt="2024-08-28T15:33:32.134" v="28" actId="1076"/>
          <ac:spMkLst>
            <pc:docMk/>
            <pc:sldMk cId="3903086502" sldId="257"/>
            <ac:spMk id="7" creationId="{797F0E02-29D8-1356-61B9-945FD209E6FB}"/>
          </ac:spMkLst>
        </pc:spChg>
        <pc:picChg chg="mod">
          <ac:chgData name="Claire Johnson" userId="885cd9e4-929e-41fe-97b5-13405844c4df" providerId="ADAL" clId="{7B196281-6DDF-4F6B-9993-20C68FA4B83A}" dt="2024-08-28T15:33:40.768" v="29" actId="14100"/>
          <ac:picMkLst>
            <pc:docMk/>
            <pc:sldMk cId="3903086502" sldId="257"/>
            <ac:picMk id="3" creationId="{4AF5E55D-5574-0209-7546-186D6CC299C3}"/>
          </ac:picMkLst>
        </pc:picChg>
        <pc:picChg chg="add mod">
          <ac:chgData name="Claire Johnson" userId="885cd9e4-929e-41fe-97b5-13405844c4df" providerId="ADAL" clId="{7B196281-6DDF-4F6B-9993-20C68FA4B83A}" dt="2024-08-28T15:33:45.143" v="30" actId="1076"/>
          <ac:picMkLst>
            <pc:docMk/>
            <pc:sldMk cId="3903086502" sldId="257"/>
            <ac:picMk id="6" creationId="{9B24994F-3134-F063-EA52-354CB53830F0}"/>
          </ac:picMkLst>
        </pc:picChg>
      </pc:sldChg>
      <pc:sldChg chg="addSp delSp modSp mod">
        <pc:chgData name="Claire Johnson" userId="885cd9e4-929e-41fe-97b5-13405844c4df" providerId="ADAL" clId="{7B196281-6DDF-4F6B-9993-20C68FA4B83A}" dt="2024-08-28T15:32:07.009" v="18" actId="1076"/>
        <pc:sldMkLst>
          <pc:docMk/>
          <pc:sldMk cId="464595374" sldId="285"/>
        </pc:sldMkLst>
        <pc:spChg chg="del">
          <ac:chgData name="Claire Johnson" userId="885cd9e4-929e-41fe-97b5-13405844c4df" providerId="ADAL" clId="{7B196281-6DDF-4F6B-9993-20C68FA4B83A}" dt="2024-08-27T12:42:06.433" v="0" actId="478"/>
          <ac:spMkLst>
            <pc:docMk/>
            <pc:sldMk cId="464595374" sldId="285"/>
            <ac:spMk id="3" creationId="{80E6B79F-89BD-7AAD-BE10-61C2FD4B0F9B}"/>
          </ac:spMkLst>
        </pc:spChg>
        <pc:spChg chg="add mod">
          <ac:chgData name="Claire Johnson" userId="885cd9e4-929e-41fe-97b5-13405844c4df" providerId="ADAL" clId="{7B196281-6DDF-4F6B-9993-20C68FA4B83A}" dt="2024-08-28T15:32:02.027" v="17" actId="27636"/>
          <ac:spMkLst>
            <pc:docMk/>
            <pc:sldMk cId="464595374" sldId="285"/>
            <ac:spMk id="3" creationId="{D60863ED-ADE4-74EA-3857-875A60E1F18F}"/>
          </ac:spMkLst>
        </pc:spChg>
        <pc:spChg chg="add del mod">
          <ac:chgData name="Claire Johnson" userId="885cd9e4-929e-41fe-97b5-13405844c4df" providerId="ADAL" clId="{7B196281-6DDF-4F6B-9993-20C68FA4B83A}" dt="2024-08-28T15:31:54.141" v="13"/>
          <ac:spMkLst>
            <pc:docMk/>
            <pc:sldMk cId="464595374" sldId="285"/>
            <ac:spMk id="9" creationId="{376CA613-F732-DEC9-4550-25FB904856E9}"/>
          </ac:spMkLst>
        </pc:spChg>
        <pc:picChg chg="mod">
          <ac:chgData name="Claire Johnson" userId="885cd9e4-929e-41fe-97b5-13405844c4df" providerId="ADAL" clId="{7B196281-6DDF-4F6B-9993-20C68FA4B83A}" dt="2024-08-28T15:32:07.009" v="18" actId="1076"/>
          <ac:picMkLst>
            <pc:docMk/>
            <pc:sldMk cId="464595374" sldId="285"/>
            <ac:picMk id="5" creationId="{76434100-4918-5CA2-595F-3E29BE2D41C6}"/>
          </ac:picMkLst>
        </pc:picChg>
        <pc:picChg chg="del">
          <ac:chgData name="Claire Johnson" userId="885cd9e4-929e-41fe-97b5-13405844c4df" providerId="ADAL" clId="{7B196281-6DDF-4F6B-9993-20C68FA4B83A}" dt="2024-08-27T12:42:10.602" v="1" actId="478"/>
          <ac:picMkLst>
            <pc:docMk/>
            <pc:sldMk cId="464595374" sldId="285"/>
            <ac:picMk id="6" creationId="{D8777C72-94D7-7834-5AC9-9D1EB0770618}"/>
          </ac:picMkLst>
        </pc:picChg>
      </pc:sldChg>
      <pc:sldChg chg="addSp delSp modSp del mod">
        <pc:chgData name="Claire Johnson" userId="885cd9e4-929e-41fe-97b5-13405844c4df" providerId="ADAL" clId="{7B196281-6DDF-4F6B-9993-20C68FA4B83A}" dt="2024-08-28T15:33:55.278" v="32" actId="2696"/>
        <pc:sldMkLst>
          <pc:docMk/>
          <pc:sldMk cId="2053898911" sldId="299"/>
        </pc:sldMkLst>
        <pc:spChg chg="mod">
          <ac:chgData name="Claire Johnson" userId="885cd9e4-929e-41fe-97b5-13405844c4df" providerId="ADAL" clId="{7B196281-6DDF-4F6B-9993-20C68FA4B83A}" dt="2024-08-28T10:10:25.157" v="11" actId="1076"/>
          <ac:spMkLst>
            <pc:docMk/>
            <pc:sldMk cId="2053898911" sldId="299"/>
            <ac:spMk id="3" creationId="{1EA6110A-4DE8-8F64-BCC5-E8625901827E}"/>
          </ac:spMkLst>
        </pc:spChg>
        <pc:spChg chg="mod">
          <ac:chgData name="Claire Johnson" userId="885cd9e4-929e-41fe-97b5-13405844c4df" providerId="ADAL" clId="{7B196281-6DDF-4F6B-9993-20C68FA4B83A}" dt="2024-08-28T10:10:28.139" v="12" actId="1076"/>
          <ac:spMkLst>
            <pc:docMk/>
            <pc:sldMk cId="2053898911" sldId="299"/>
            <ac:spMk id="11" creationId="{E32239F2-604C-85F2-88AA-017BE5A2C56C}"/>
          </ac:spMkLst>
        </pc:spChg>
        <pc:picChg chg="add del mod">
          <ac:chgData name="Claire Johnson" userId="885cd9e4-929e-41fe-97b5-13405844c4df" providerId="ADAL" clId="{7B196281-6DDF-4F6B-9993-20C68FA4B83A}" dt="2024-08-28T15:33:06.295" v="24" actId="21"/>
          <ac:picMkLst>
            <pc:docMk/>
            <pc:sldMk cId="2053898911" sldId="299"/>
            <ac:picMk id="4" creationId="{01E93500-B302-79D3-E638-66CDB7E66566}"/>
          </ac:picMkLst>
        </pc:picChg>
        <pc:picChg chg="del">
          <ac:chgData name="Claire Johnson" userId="885cd9e4-929e-41fe-97b5-13405844c4df" providerId="ADAL" clId="{7B196281-6DDF-4F6B-9993-20C68FA4B83A}" dt="2024-08-28T10:09:58.620" v="5" actId="478"/>
          <ac:picMkLst>
            <pc:docMk/>
            <pc:sldMk cId="2053898911" sldId="299"/>
            <ac:picMk id="7" creationId="{69FD95C2-3936-E0B9-2694-2D3E1FC7F729}"/>
          </ac:picMkLst>
        </pc:picChg>
        <pc:picChg chg="del">
          <ac:chgData name="Claire Johnson" userId="885cd9e4-929e-41fe-97b5-13405844c4df" providerId="ADAL" clId="{7B196281-6DDF-4F6B-9993-20C68FA4B83A}" dt="2024-08-28T10:09:59.361" v="6" actId="478"/>
          <ac:picMkLst>
            <pc:docMk/>
            <pc:sldMk cId="2053898911" sldId="299"/>
            <ac:picMk id="8" creationId="{53781C12-76AD-9637-B8D9-30CEE3B25D3C}"/>
          </ac:picMkLst>
        </pc:picChg>
        <pc:picChg chg="del">
          <ac:chgData name="Claire Johnson" userId="885cd9e4-929e-41fe-97b5-13405844c4df" providerId="ADAL" clId="{7B196281-6DDF-4F6B-9993-20C68FA4B83A}" dt="2024-08-28T10:09:57.800" v="4" actId="478"/>
          <ac:picMkLst>
            <pc:docMk/>
            <pc:sldMk cId="2053898911" sldId="299"/>
            <ac:picMk id="9" creationId="{F019C2FC-7D9D-BE75-14EC-DFD91B96F5AC}"/>
          </ac:picMkLst>
        </pc:picChg>
        <pc:picChg chg="del">
          <ac:chgData name="Claire Johnson" userId="885cd9e4-929e-41fe-97b5-13405844c4df" providerId="ADAL" clId="{7B196281-6DDF-4F6B-9993-20C68FA4B83A}" dt="2024-08-28T10:10:01.082" v="7" actId="478"/>
          <ac:picMkLst>
            <pc:docMk/>
            <pc:sldMk cId="2053898911" sldId="299"/>
            <ac:picMk id="10" creationId="{70B03424-2D24-9F9C-B503-970023E8769E}"/>
          </ac:picMkLst>
        </pc:picChg>
      </pc:sldChg>
      <pc:sldChg chg="add">
        <pc:chgData name="Claire Johnson" userId="885cd9e4-929e-41fe-97b5-13405844c4df" providerId="ADAL" clId="{7B196281-6DDF-4F6B-9993-20C68FA4B83A}" dt="2024-08-28T15:32:41.803" v="20" actId="2890"/>
        <pc:sldMkLst>
          <pc:docMk/>
          <pc:sldMk cId="3429435854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C2A24-25D7-1144-9EF7-173E3E62CEC0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2E160-0D29-F447-8B8E-129BC0E17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8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6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86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Answers: </a:t>
            </a:r>
          </a:p>
          <a:p>
            <a:r>
              <a:rPr lang="en-US" dirty="0"/>
              <a:t>Center Parcs, </a:t>
            </a:r>
          </a:p>
          <a:p>
            <a:r>
              <a:rPr lang="en-US" dirty="0"/>
              <a:t>Lowther Castle</a:t>
            </a:r>
          </a:p>
          <a:p>
            <a:r>
              <a:rPr lang="en-US" dirty="0" err="1"/>
              <a:t>Muncaster</a:t>
            </a:r>
            <a:r>
              <a:rPr lang="en-US" dirty="0"/>
              <a:t> Castle</a:t>
            </a:r>
          </a:p>
          <a:p>
            <a:r>
              <a:rPr lang="en-US" dirty="0"/>
              <a:t>Safari Zoo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87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10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97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9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81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Facilitator to add/remove questions as required. </a:t>
            </a:r>
          </a:p>
          <a:p>
            <a:r>
              <a:rPr lang="en-US" dirty="0"/>
              <a:t>Key skills shown…problem-solving, geometry, calculation, collaboration and team work?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2E160-0D29-F447-8B8E-129BC0E178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8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2AAA4-69BA-EADD-BB56-1347AD1DA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56AD50-74C5-847B-DBCA-1B8852803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A13E1-CD5C-43BB-C222-30D39CCA1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944F9-62AD-7E4D-43DB-2BE9AEFF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A0761-2D29-05A6-B71E-04034307C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7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F3C0-4C57-9D89-93EB-CB26F077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5542D-AB47-81A9-B63C-CAC5F1A7F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63DB-0BCB-8FCC-FF65-DFEF1B9BD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ACB98-2436-0651-AA1E-04777AA89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77614-BBAB-CE2E-C813-76C7DE08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6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8FCDAF-9DE1-8DD2-61B1-359EA379D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EA72E-9A85-E713-3435-BF31E67D0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45FEC-BB22-1BD1-E250-C69A6A25C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7A0C-E492-385C-DFFC-388C78F9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E59C2-67F6-4081-822B-3F6BD2C1D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7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47E62-4329-7184-A15F-DE36D94F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2F35D-6902-085D-1F9A-B10A3F6F5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50759-4AF8-EBC6-2471-15A9151C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C6A1B-08BF-D0C3-879C-56763B8D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9BAA8-F74F-56C5-88B3-36079E17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1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6CEDE-9BD4-8690-2D23-06FF2E3D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1F54B-5EC0-18F0-A52C-CFC16FADC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75AC7-AE1E-FC07-3B78-09BD43D3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79A6D-246C-3677-9ACA-9F12A6C8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C0A9F-7411-AA55-8A96-070D31D0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8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9C962-D7B2-78EC-8D75-1F195748C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02978-7A34-9D5E-0248-35FB7FF48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9D7A1-EF82-875B-3A07-775C4781F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62240-A76A-23CC-AD2E-0038015DD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C8CCA-5290-4EB2-511A-C07F49A9A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A906F-C20C-C49E-2A62-102697A1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23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B3B1-6075-451A-B6EE-B787B78F5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7D6A2-C3B3-E5E0-F261-755CFAFBC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9EDCF-C64B-4A0E-7E35-EEF81D5DF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83B9E7-286B-6B3E-6622-964794DBC0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61254F-B034-0BEC-152B-4D0B36A01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82D01-F373-1085-C328-5F4B7BBE5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2ED35A-5B47-A55B-7C9A-1739A46B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431E19-8E5F-1E3A-A409-EDA61AD12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2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60B99-2E4A-E804-A523-669E4C8B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0A70DA-EDA5-416B-9043-638826060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D4875-288C-552E-B244-07DF15CE1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3BCA9-9852-CF40-C37C-AE8A0F90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4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9B4FBB-1172-1E8E-8A09-087D25AE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7FE726-65C3-6A86-7186-2649725A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0232D-8DD4-3A17-90BB-102220F7D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6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B9A08-7905-EA8E-0041-89FEBC583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301FD-6E4C-5CD2-1D7A-EDD5DA811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A5956-46B9-0C1D-D11A-BCAAB0EF3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625FD-6A46-50EF-E166-6E4ECFB48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86649-DBE9-4E67-38D0-B123C4903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C25AB-097B-6AC1-78E5-3231A0EF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4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73815-8560-8046-F5B7-D1AA88756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C595D-C93C-7735-41D3-F634FCFA2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013421-A2C0-2D07-F2B2-F62B6ACE1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1F12D-4344-E4E2-E74B-237A38F3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57348-831F-7E2A-B29F-6FCC6DBF7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EF9A9-2D01-B12D-AE8D-05970D2DF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3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0A939D-0898-25AD-7808-030A8EE2A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6AC69-1B20-60F9-C444-3C3DB9B5C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EE2F5-EA07-1C48-8D08-09C049F76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C3F2B-568B-F941-9098-8BE894035616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D482-3DF2-C61F-5455-5DC4284CB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2697C-4411-DC3A-745F-00A21894C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FB7F5-ECDF-4145-8D38-39B729105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6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E2F169-BBC4-39A8-A68B-F0C8B7FD4C08}"/>
              </a:ext>
            </a:extLst>
          </p:cNvPr>
          <p:cNvSpPr/>
          <p:nvPr/>
        </p:nvSpPr>
        <p:spPr>
          <a:xfrm>
            <a:off x="1" y="5988774"/>
            <a:ext cx="12279086" cy="88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6434100-4918-5CA2-595F-3E29BE2D4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98" y="350910"/>
            <a:ext cx="9946452" cy="2626217"/>
          </a:xfrm>
          <a:prstGeom prst="rect">
            <a:avLst/>
          </a:prstGeom>
        </p:spPr>
      </p:pic>
      <p:pic>
        <p:nvPicPr>
          <p:cNvPr id="7170" name="Picture 2" descr="Primary Business Partnership - Centre for Leadership Performance">
            <a:extLst>
              <a:ext uri="{FF2B5EF4-FFF2-40B4-BE49-F238E27FC236}">
                <a16:creationId xmlns:a16="http://schemas.microsoft.com/office/drawing/2014/main" id="{7F5BE29D-4C7E-20CD-00EC-C848ADBEA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" y="5988774"/>
            <a:ext cx="3056775" cy="86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rimary Business Partnership – Supporting career-related learning">
            <a:extLst>
              <a:ext uri="{FF2B5EF4-FFF2-40B4-BE49-F238E27FC236}">
                <a16:creationId xmlns:a16="http://schemas.microsoft.com/office/drawing/2014/main" id="{A7D70713-6F44-F52D-B3E0-965F6D960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15" y="5988775"/>
            <a:ext cx="2018636" cy="88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CE8C851B-ABFC-1B78-B966-0430E057A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82594" y="5988773"/>
            <a:ext cx="1181767" cy="860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F8E843-ECE1-4650-4A6E-46EFACBC2A82}"/>
              </a:ext>
            </a:extLst>
          </p:cNvPr>
          <p:cNvSpPr txBox="1"/>
          <p:nvPr/>
        </p:nvSpPr>
        <p:spPr>
          <a:xfrm>
            <a:off x="8515565" y="6237515"/>
            <a:ext cx="254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/>
              <a:t>Activity </a:t>
            </a:r>
          </a:p>
          <a:p>
            <a:pPr algn="r"/>
            <a:r>
              <a:rPr lang="en-GB" sz="1400" dirty="0"/>
              <a:t>developed by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863ED-ADE4-74EA-3857-875A60E1F1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312" y="3528714"/>
            <a:ext cx="11467381" cy="2347382"/>
          </a:xfrm>
        </p:spPr>
        <p:txBody>
          <a:bodyPr>
            <a:normAutofit/>
          </a:bodyPr>
          <a:lstStyle/>
          <a:p>
            <a:r>
              <a:rPr lang="en-US" sz="3200" dirty="0"/>
              <a:t>In today’s task, you will form your own business.</a:t>
            </a:r>
          </a:p>
          <a:p>
            <a:r>
              <a:rPr lang="en-US" sz="3200" dirty="0"/>
              <a:t>You will work as a team competing alongside other businesses.</a:t>
            </a:r>
          </a:p>
          <a:p>
            <a:r>
              <a:rPr lang="en-US" sz="3200" dirty="0"/>
              <a:t>You will only succeed if you </a:t>
            </a:r>
            <a:r>
              <a:rPr lang="en-US" sz="3200" b="1" dirty="0"/>
              <a:t>collaborate</a:t>
            </a:r>
            <a:r>
              <a:rPr lang="en-US" sz="3200" dirty="0"/>
              <a:t> and </a:t>
            </a:r>
            <a:r>
              <a:rPr lang="en-US" sz="3200" b="1" dirty="0"/>
              <a:t>trade</a:t>
            </a:r>
            <a:r>
              <a:rPr lang="en-US" sz="3200" dirty="0"/>
              <a:t> with other businesses.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595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E79163-5B98-D2F2-C58A-A4FAD98B7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4911" y="173103"/>
            <a:ext cx="3175000" cy="25654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CF1282-C5F5-9EAD-1EDE-41272182F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11" y="2914650"/>
            <a:ext cx="2857500" cy="2857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2C9ACF-C0EB-F6CC-DF31-88240FE418C5}"/>
              </a:ext>
            </a:extLst>
          </p:cNvPr>
          <p:cNvSpPr txBox="1"/>
          <p:nvPr/>
        </p:nvSpPr>
        <p:spPr>
          <a:xfrm>
            <a:off x="2697977" y="4280072"/>
            <a:ext cx="3892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Outdoor</a:t>
            </a:r>
          </a:p>
          <a:p>
            <a:pPr algn="ctr"/>
            <a:r>
              <a:rPr lang="en-US" sz="2400" b="1" dirty="0"/>
              <a:t> Tourism</a:t>
            </a:r>
            <a:endParaRPr lang="en-US" dirty="0"/>
          </a:p>
        </p:txBody>
      </p:sp>
      <p:pic>
        <p:nvPicPr>
          <p:cNvPr id="1026" name="Picture 2" descr="Person walking over mountains in the Lake District">
            <a:extLst>
              <a:ext uri="{FF2B5EF4-FFF2-40B4-BE49-F238E27FC236}">
                <a16:creationId xmlns:a16="http://schemas.microsoft.com/office/drawing/2014/main" id="{B1A00DFD-DCCD-C863-401E-9AC4E783C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122" y="3754890"/>
            <a:ext cx="5424714" cy="27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 APE WHINLATTER (Braithwaite) - All You Need to Know BEFORE You Go">
            <a:extLst>
              <a:ext uri="{FF2B5EF4-FFF2-40B4-BE49-F238E27FC236}">
                <a16:creationId xmlns:a16="http://schemas.microsoft.com/office/drawing/2014/main" id="{57C968D0-DE45-05C0-06A2-9DC5BE674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3" r="5853" b="31884"/>
          <a:stretch/>
        </p:blipFill>
        <p:spPr bwMode="auto">
          <a:xfrm>
            <a:off x="4463143" y="246118"/>
            <a:ext cx="5203371" cy="377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8DBC0A28-A13B-08D6-F815-4969E1D415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215" y="173103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719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8" name="Picture 4" descr="Forestry firm is helping to drive major UK industry | In Cumbria">
            <a:extLst>
              <a:ext uri="{FF2B5EF4-FFF2-40B4-BE49-F238E27FC236}">
                <a16:creationId xmlns:a16="http://schemas.microsoft.com/office/drawing/2014/main" id="{4F685232-3BE3-9922-C50F-4D5172F2CD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6" r="17170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hap Quarry | Armstrongs Aggregate &amp; Stone Quarry Suppliers">
            <a:extLst>
              <a:ext uri="{FF2B5EF4-FFF2-40B4-BE49-F238E27FC236}">
                <a16:creationId xmlns:a16="http://schemas.microsoft.com/office/drawing/2014/main" id="{7611B5F5-4639-A93B-BCD2-9D0296EFF5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3" r="8296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09DFF7-8143-C138-EFD6-CFDE41E02369}"/>
              </a:ext>
            </a:extLst>
          </p:cNvPr>
          <p:cNvSpPr txBox="1"/>
          <p:nvPr/>
        </p:nvSpPr>
        <p:spPr>
          <a:xfrm>
            <a:off x="3981809" y="1186272"/>
            <a:ext cx="547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Forestry		Quarry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13B9E47-8503-D57D-37CE-CC32E675E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430" y="0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790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picture containing sky, grass, outdoor, green&#10;&#10;Description automatically generated">
            <a:extLst>
              <a:ext uri="{FF2B5EF4-FFF2-40B4-BE49-F238E27FC236}">
                <a16:creationId xmlns:a16="http://schemas.microsoft.com/office/drawing/2014/main" id="{F4F98299-CAA7-F43F-BDB9-C35214381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801" y="686807"/>
            <a:ext cx="8676397" cy="5784265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DECD6B-8B41-D774-BC07-AD849AAF2149}"/>
              </a:ext>
            </a:extLst>
          </p:cNvPr>
          <p:cNvSpPr txBox="1"/>
          <p:nvPr/>
        </p:nvSpPr>
        <p:spPr>
          <a:xfrm>
            <a:off x="764058" y="5545564"/>
            <a:ext cx="3892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Sellafield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79749F78-D333-2179-278F-F2C6FC5B6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169" y="33059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461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Cumbria Traders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36643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Objective: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Build models that represent industry in Cumbria.</a:t>
            </a:r>
          </a:p>
          <a:p>
            <a:r>
              <a:rPr lang="en-US" dirty="0"/>
              <a:t>You will get money for each model you build.</a:t>
            </a:r>
          </a:p>
          <a:p>
            <a:r>
              <a:rPr lang="en-US" dirty="0"/>
              <a:t>You will have chance to buy and trade bricks.</a:t>
            </a:r>
          </a:p>
          <a:p>
            <a:r>
              <a:rPr lang="en-US" dirty="0"/>
              <a:t>Unlock better designs and higher rewards.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FIRST STEP:</a:t>
            </a:r>
          </a:p>
          <a:p>
            <a:pPr marL="0" indent="0">
              <a:buNone/>
            </a:pPr>
            <a:r>
              <a:rPr lang="en-US" dirty="0"/>
              <a:t>Review the designs in the construction guide and the industrial awards booklet.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7DA57EC3-F070-89DE-41AF-AED7D47DC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42" y="230188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808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049" y="365125"/>
            <a:ext cx="2374556" cy="1325563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763784EE-EE1C-7F8D-8F18-BBA425E83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633" y="531341"/>
            <a:ext cx="7772400" cy="60667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14423B-00A0-5B69-65E8-DAFEB7568EC0}"/>
              </a:ext>
            </a:extLst>
          </p:cNvPr>
          <p:cNvSpPr txBox="1"/>
          <p:nvPr/>
        </p:nvSpPr>
        <p:spPr>
          <a:xfrm>
            <a:off x="227023" y="1532408"/>
            <a:ext cx="3726969" cy="1477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rgbClr val="4666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There are only limited spaces for most items on the map.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Keep an eye out…</a:t>
            </a:r>
          </a:p>
          <a:p>
            <a:pPr algn="ctr"/>
            <a:r>
              <a:rPr lang="en-GB" dirty="0"/>
              <a:t> </a:t>
            </a:r>
            <a:r>
              <a:rPr lang="en-GB" b="1" dirty="0"/>
              <a:t>No space, no sale!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60C20F-B302-6EFE-3124-268F33B58CCA}"/>
              </a:ext>
            </a:extLst>
          </p:cNvPr>
          <p:cNvSpPr txBox="1"/>
          <p:nvPr/>
        </p:nvSpPr>
        <p:spPr>
          <a:xfrm>
            <a:off x="227022" y="4642419"/>
            <a:ext cx="3726969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4666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There can be an unlimited amount of some other items. </a:t>
            </a:r>
          </a:p>
          <a:p>
            <a:pPr algn="ctr"/>
            <a:r>
              <a:rPr lang="en-GB" dirty="0"/>
              <a:t>This is indicated by the fact they </a:t>
            </a:r>
          </a:p>
          <a:p>
            <a:pPr algn="ctr"/>
            <a:r>
              <a:rPr lang="en-GB" dirty="0"/>
              <a:t>“can be placed anywhere”.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7E74C81-B47A-E375-0307-D7305FFC643C}"/>
              </a:ext>
            </a:extLst>
          </p:cNvPr>
          <p:cNvCxnSpPr>
            <a:cxnSpLocks/>
          </p:cNvCxnSpPr>
          <p:nvPr/>
        </p:nvCxnSpPr>
        <p:spPr>
          <a:xfrm flipV="1">
            <a:off x="2090506" y="5625137"/>
            <a:ext cx="5672435" cy="927012"/>
          </a:xfrm>
          <a:prstGeom prst="bentConnector3">
            <a:avLst>
              <a:gd name="adj1" fmla="val 99917"/>
            </a:avLst>
          </a:prstGeom>
          <a:ln w="76200">
            <a:solidFill>
              <a:srgbClr val="46666C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04A5A7-C16F-4A70-6A55-7F7557793F8D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2090506" y="5842749"/>
            <a:ext cx="1" cy="709400"/>
          </a:xfrm>
          <a:prstGeom prst="line">
            <a:avLst/>
          </a:prstGeom>
          <a:ln w="76200">
            <a:solidFill>
              <a:srgbClr val="4666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CE5FCED6-124B-8FD3-F673-66A014C67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889" y="38251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8522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048" y="365125"/>
            <a:ext cx="6570911" cy="1325563"/>
          </a:xfrm>
        </p:spPr>
        <p:txBody>
          <a:bodyPr>
            <a:normAutofit/>
          </a:bodyPr>
          <a:lstStyle/>
          <a:p>
            <a:r>
              <a:rPr lang="en-US" dirty="0"/>
              <a:t>Example – industrial awards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00313E3-764E-9EA0-B12D-EF365D9ACE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78"/>
          <a:stretch/>
        </p:blipFill>
        <p:spPr>
          <a:xfrm>
            <a:off x="1022522" y="1516546"/>
            <a:ext cx="10492946" cy="44876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8DC6E2-308C-CEEA-9A06-45BB12DA7136}"/>
              </a:ext>
            </a:extLst>
          </p:cNvPr>
          <p:cNvSpPr txBox="1">
            <a:spLocks/>
          </p:cNvSpPr>
          <p:nvPr/>
        </p:nvSpPr>
        <p:spPr>
          <a:xfrm>
            <a:off x="296562" y="5830093"/>
            <a:ext cx="11516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Only one team can win each award – but you can win more than one</a:t>
            </a: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BF34525E-9C13-72F1-99F2-97ACEB4E7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821" y="200016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929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6" y="528165"/>
            <a:ext cx="11142642" cy="62194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400" b="1" dirty="0"/>
              <a:t>The 4 phases of play: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400" dirty="0"/>
              <a:t>Plan</a:t>
            </a:r>
          </a:p>
          <a:p>
            <a:r>
              <a:rPr lang="en-US" sz="4400" dirty="0"/>
              <a:t>Trade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/>
              <a:t>	</a:t>
            </a:r>
            <a:r>
              <a:rPr lang="en-US" sz="4000" dirty="0"/>
              <a:t>- </a:t>
            </a:r>
            <a:r>
              <a:rPr lang="en-US" sz="3400" dirty="0"/>
              <a:t>up two people from each team may act as </a:t>
            </a:r>
            <a:r>
              <a:rPr lang="en-US" sz="3400" b="1" dirty="0"/>
              <a:t>trade delegates</a:t>
            </a:r>
            <a:br>
              <a:rPr lang="en-US" sz="3400" dirty="0"/>
            </a:br>
            <a:r>
              <a:rPr lang="en-US" sz="34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3400" dirty="0"/>
              <a:t>	</a:t>
            </a:r>
          </a:p>
          <a:p>
            <a:pPr marL="0" indent="0">
              <a:buNone/>
            </a:pPr>
            <a:r>
              <a:rPr lang="en-US" sz="3400" dirty="0"/>
              <a:t>	-  another person may buy bricks from the bank from </a:t>
            </a:r>
            <a:r>
              <a:rPr lang="en-US" sz="3400" b="1" dirty="0"/>
              <a:t>level 2 </a:t>
            </a:r>
            <a:r>
              <a:rPr lang="en-US" sz="3400" dirty="0"/>
              <a:t>onwards.</a:t>
            </a:r>
          </a:p>
          <a:p>
            <a:pPr marL="0" indent="0" algn="r">
              <a:buNone/>
            </a:pPr>
            <a:endParaRPr lang="en-US" sz="4500" dirty="0">
              <a:solidFill>
                <a:srgbClr val="C00000"/>
              </a:solidFill>
            </a:endParaRPr>
          </a:p>
          <a:p>
            <a:pPr marL="0" indent="0" algn="r">
              <a:buNone/>
            </a:pPr>
            <a:r>
              <a:rPr lang="en-US" sz="4500" dirty="0">
                <a:solidFill>
                  <a:srgbClr val="C00000"/>
                </a:solidFill>
              </a:rPr>
              <a:t>The bank prices will go up every ten minutes!</a:t>
            </a:r>
          </a:p>
          <a:p>
            <a:endParaRPr lang="en-US" sz="4400" dirty="0"/>
          </a:p>
          <a:p>
            <a:r>
              <a:rPr lang="en-US" sz="4400" dirty="0"/>
              <a:t>Build</a:t>
            </a:r>
          </a:p>
          <a:p>
            <a:r>
              <a:rPr lang="en-US" sz="4400" dirty="0"/>
              <a:t>Place on map and sell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C3BADA43-CE19-E16A-10F2-EBA87C7EA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539" y="201291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143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Planning Phase 1</a:t>
            </a:r>
          </a:p>
          <a:p>
            <a:pPr marL="0" indent="0">
              <a:buNone/>
            </a:pPr>
            <a:r>
              <a:rPr lang="en-US" sz="4400" dirty="0"/>
              <a:t>Choose your business name</a:t>
            </a:r>
          </a:p>
          <a:p>
            <a:pPr marL="0" indent="0">
              <a:buNone/>
            </a:pPr>
            <a:r>
              <a:rPr lang="en-US" sz="4400" dirty="0"/>
              <a:t>Choose your starting pack</a:t>
            </a:r>
          </a:p>
        </p:txBody>
      </p:sp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53750B54-F1B9-940A-4B54-C889309EB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652" y="2572951"/>
            <a:ext cx="9059087" cy="4037914"/>
          </a:xfrm>
          <a:prstGeom prst="rect">
            <a:avLst/>
          </a:prstGeom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01BF6D38-6B43-4C37-F49F-7B015E0B7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010" y="247135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896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73B2B026-787C-79BC-ED41-B2F08B2B4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523" y="2151527"/>
            <a:ext cx="3485084" cy="211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299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The bank is currently CLOSED 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5 minutes</a:t>
            </a:r>
          </a:p>
        </p:txBody>
      </p:sp>
      <p:pic>
        <p:nvPicPr>
          <p:cNvPr id="2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D6D26A6F-FEBA-D186-6B01-DDA71B380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446" y="4424833"/>
            <a:ext cx="1905001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1837DDCD-D05F-8C85-3191-25164EA1B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010" y="10669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52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2   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-  10 minutes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472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-  another person may buy bricks from the bank.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Current bank Prices:</a:t>
            </a:r>
          </a:p>
          <a:p>
            <a:endParaRPr lang="en-US" sz="2800" dirty="0"/>
          </a:p>
          <a:p>
            <a:r>
              <a:rPr lang="en-US" sz="2800" dirty="0"/>
              <a:t>5 bricks of your choice (any one </a:t>
            </a:r>
            <a:r>
              <a:rPr lang="en-US" sz="2800" dirty="0" err="1"/>
              <a:t>colour</a:t>
            </a:r>
            <a:r>
              <a:rPr lang="en-US" sz="2800" dirty="0"/>
              <a:t>) £200 k	 </a:t>
            </a:r>
          </a:p>
          <a:p>
            <a:r>
              <a:rPr lang="en-US" sz="2800" dirty="0"/>
              <a:t>1 brick of every </a:t>
            </a:r>
            <a:r>
              <a:rPr lang="en-US" sz="2800" dirty="0" err="1"/>
              <a:t>colour</a:t>
            </a:r>
            <a:r>
              <a:rPr lang="en-US" sz="2800" dirty="0"/>
              <a:t> £100 k</a:t>
            </a:r>
          </a:p>
        </p:txBody>
      </p:sp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2B692214-D6B4-DEE0-D762-DB5ED8EAD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33" y="2458955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7F82F53F-FBB6-A075-AE14-1F18F9383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76" y="375271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D2F962F7-C2CC-46B7-67A3-CA5A530D9F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91" y="5728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240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4AF5E55D-5574-0209-7546-186D6CC29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015" y="365125"/>
            <a:ext cx="4167924" cy="58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24994F-3134-F063-EA52-354CB538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33" y="1152869"/>
            <a:ext cx="9949534" cy="26276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7F0E02-29D8-1356-61B9-945FD209E6FB}"/>
              </a:ext>
            </a:extLst>
          </p:cNvPr>
          <p:cNvSpPr txBox="1"/>
          <p:nvPr/>
        </p:nvSpPr>
        <p:spPr>
          <a:xfrm>
            <a:off x="3127851" y="3918496"/>
            <a:ext cx="59362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222569"/>
                </a:solidFill>
              </a:rPr>
              <a:t>Who likes Maths?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222569"/>
                </a:solidFill>
              </a:rPr>
              <a:t>Can you name any jobs that need you to use maths?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 dirty="0">
              <a:solidFill>
                <a:srgbClr val="2225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86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299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The bank is currently CLOSED 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5 minutes</a:t>
            </a:r>
          </a:p>
        </p:txBody>
      </p:sp>
      <p:pic>
        <p:nvPicPr>
          <p:cNvPr id="1030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B4952722-9966-BDE5-67A9-D90E2C03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2951831"/>
            <a:ext cx="3676519" cy="367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EE011F04-EFC6-3ABF-6A56-E3BD17E2B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253" y="1981786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6DD15E-228A-C030-EDFE-87CCA81A9DAE}"/>
              </a:ext>
            </a:extLst>
          </p:cNvPr>
          <p:cNvSpPr txBox="1"/>
          <p:nvPr/>
        </p:nvSpPr>
        <p:spPr>
          <a:xfrm>
            <a:off x="3565755" y="5130973"/>
            <a:ext cx="1561191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Next Prices: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£400 k 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£200 k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EEAC01F2-FDC8-1167-6B57-956167225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860" y="20129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39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3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10 minutes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472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-  another person may buy bricks from the bank.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Current bank Prices:</a:t>
            </a:r>
          </a:p>
          <a:p>
            <a:endParaRPr lang="en-US" sz="2800" dirty="0"/>
          </a:p>
          <a:p>
            <a:r>
              <a:rPr lang="en-US" sz="2800" dirty="0"/>
              <a:t>5 bricks of your choice (any one </a:t>
            </a:r>
            <a:r>
              <a:rPr lang="en-US" sz="2800" dirty="0" err="1"/>
              <a:t>colour</a:t>
            </a:r>
            <a:r>
              <a:rPr lang="en-US" sz="2800" dirty="0"/>
              <a:t>) £400 k	 </a:t>
            </a:r>
          </a:p>
          <a:p>
            <a:r>
              <a:rPr lang="en-US" sz="2800" dirty="0"/>
              <a:t>1 brick of every </a:t>
            </a:r>
            <a:r>
              <a:rPr lang="en-US" sz="2800" dirty="0" err="1"/>
              <a:t>colour</a:t>
            </a:r>
            <a:r>
              <a:rPr lang="en-US" sz="2800" dirty="0"/>
              <a:t> £200 k</a:t>
            </a:r>
          </a:p>
        </p:txBody>
      </p:sp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7EEDD475-63D5-96D1-BE2D-BBDB0660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125" y="2458955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A8C3AD5-3AC4-C13E-C8D8-7AF5D7963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76" y="375271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1193D607-9707-B7BE-0611-923E7184C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91" y="15821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613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299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The bank is currently CLOSED 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5 minutes</a:t>
            </a:r>
          </a:p>
        </p:txBody>
      </p:sp>
      <p:pic>
        <p:nvPicPr>
          <p:cNvPr id="1030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B4952722-9966-BDE5-67A9-D90E2C03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2951831"/>
            <a:ext cx="3676519" cy="367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4DE1D30-C5DF-C08C-2226-211158AD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852" y="1981786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90A905-86A4-B218-A11F-872CE739A63C}"/>
              </a:ext>
            </a:extLst>
          </p:cNvPr>
          <p:cNvSpPr txBox="1"/>
          <p:nvPr/>
        </p:nvSpPr>
        <p:spPr>
          <a:xfrm>
            <a:off x="3565755" y="5130973"/>
            <a:ext cx="1561191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Next Prices: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£800 k 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£400 k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AE7B1C49-F538-2BFC-88DE-77F309E16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91" y="16511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807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</a:t>
            </a:r>
            <a:r>
              <a:rPr lang="en-US" dirty="0" err="1">
                <a:solidFill>
                  <a:srgbClr val="C00000"/>
                </a:solidFill>
              </a:rPr>
              <a:t>SELL</a:t>
            </a:r>
            <a:r>
              <a:rPr lang="en-US" dirty="0">
                <a:solidFill>
                  <a:srgbClr val="C00000"/>
                </a:solidFill>
              </a:rPr>
              <a:t>   </a:t>
            </a:r>
            <a:r>
              <a:rPr lang="en-US" b="1" dirty="0">
                <a:solidFill>
                  <a:srgbClr val="C00000"/>
                </a:solidFill>
              </a:rPr>
              <a:t>Level 4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10 minutes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472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-  another person may buy bricks from the bank.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Current bank Prices:</a:t>
            </a:r>
          </a:p>
          <a:p>
            <a:endParaRPr lang="en-US" sz="2800" dirty="0"/>
          </a:p>
          <a:p>
            <a:r>
              <a:rPr lang="en-US" sz="2800" dirty="0"/>
              <a:t>5 bricks of your choice (any one </a:t>
            </a:r>
            <a:r>
              <a:rPr lang="en-US" sz="2800" dirty="0" err="1"/>
              <a:t>colour</a:t>
            </a:r>
            <a:r>
              <a:rPr lang="en-US" sz="2800" dirty="0"/>
              <a:t>) £800 k 	 </a:t>
            </a:r>
          </a:p>
          <a:p>
            <a:r>
              <a:rPr lang="en-US" sz="2800" dirty="0"/>
              <a:t>1 brick of every </a:t>
            </a:r>
            <a:r>
              <a:rPr lang="en-US" sz="2800" dirty="0" err="1"/>
              <a:t>colour</a:t>
            </a:r>
            <a:r>
              <a:rPr lang="en-US" sz="2800" dirty="0"/>
              <a:t> £400 k</a:t>
            </a:r>
          </a:p>
        </p:txBody>
      </p:sp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343DC1DC-609D-7DB6-C5E9-9E3583C98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33" y="2301340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037A917-FD01-8A28-26AA-3B9DA7573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76" y="375271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10E8C17F-3754-823E-B218-233AEBD5A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91" y="44074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927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299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The bank is currently CLOSED 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5 minutes</a:t>
            </a:r>
          </a:p>
        </p:txBody>
      </p:sp>
      <p:pic>
        <p:nvPicPr>
          <p:cNvPr id="1030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B4952722-9966-BDE5-67A9-D90E2C03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2951831"/>
            <a:ext cx="3676519" cy="367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4DE1D30-C5DF-C08C-2226-211158AD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723" y="2066879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CE028C-B813-BB21-C073-41B1462A7B8E}"/>
              </a:ext>
            </a:extLst>
          </p:cNvPr>
          <p:cNvSpPr txBox="1"/>
          <p:nvPr/>
        </p:nvSpPr>
        <p:spPr>
          <a:xfrm>
            <a:off x="3565755" y="5130973"/>
            <a:ext cx="1561191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Next Prices: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£1.6 M 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£800 k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BB8A2D5F-461E-DB55-DC2C-121EAFBD8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10" y="186949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087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</a:t>
            </a:r>
            <a:r>
              <a:rPr lang="en-US" dirty="0" err="1">
                <a:solidFill>
                  <a:srgbClr val="C00000"/>
                </a:solidFill>
              </a:rPr>
              <a:t>SELL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Level 5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10 minutes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472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-  another person may buy bricks from the bank.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Current bank Prices:</a:t>
            </a:r>
          </a:p>
          <a:p>
            <a:endParaRPr lang="en-US" sz="2800" dirty="0"/>
          </a:p>
          <a:p>
            <a:r>
              <a:rPr lang="en-US" sz="2800" dirty="0"/>
              <a:t>5 bricks of your choice (any one </a:t>
            </a:r>
            <a:r>
              <a:rPr lang="en-US" sz="2800" dirty="0" err="1"/>
              <a:t>colour</a:t>
            </a:r>
            <a:r>
              <a:rPr lang="en-US" sz="2800" dirty="0"/>
              <a:t>) £1.6 M	 </a:t>
            </a:r>
          </a:p>
          <a:p>
            <a:r>
              <a:rPr lang="en-US" sz="2800" dirty="0"/>
              <a:t>1 brick of every </a:t>
            </a:r>
            <a:r>
              <a:rPr lang="en-US" sz="2800" dirty="0" err="1"/>
              <a:t>colour</a:t>
            </a:r>
            <a:r>
              <a:rPr lang="en-US" sz="2800" dirty="0"/>
              <a:t> £800 k</a:t>
            </a:r>
          </a:p>
        </p:txBody>
      </p:sp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9879C69F-B124-81C5-088F-D989B36EA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33" y="2458955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43DDD70-7905-3F18-3DC4-CC34E1F55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76" y="375271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2A13E8D1-8101-C6A4-490C-759368F07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091" y="140587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146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299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The bank is currently CLOSED 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5 minutes</a:t>
            </a:r>
          </a:p>
        </p:txBody>
      </p:sp>
      <p:pic>
        <p:nvPicPr>
          <p:cNvPr id="1030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B4952722-9966-BDE5-67A9-D90E2C03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2951831"/>
            <a:ext cx="3676519" cy="367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4DE1D30-C5DF-C08C-2226-211158AD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852" y="1981786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7BDB51-72E0-A261-E514-1DC48A40BB84}"/>
              </a:ext>
            </a:extLst>
          </p:cNvPr>
          <p:cNvSpPr txBox="1"/>
          <p:nvPr/>
        </p:nvSpPr>
        <p:spPr>
          <a:xfrm>
            <a:off x="3565755" y="5130973"/>
            <a:ext cx="1561191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Next Prices: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£3.2 M 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£1.6 M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182D0E46-DE89-64C9-5CA9-538AA8372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261" y="157930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5398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C33A5-7E92-FE9C-C93C-B9D6FF0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205" y="528166"/>
            <a:ext cx="12084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TRADE / BUILD / SELL        </a:t>
            </a:r>
            <a:r>
              <a:rPr lang="en-US" b="1" dirty="0">
                <a:solidFill>
                  <a:srgbClr val="C00000"/>
                </a:solidFill>
              </a:rPr>
              <a:t>Level 6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– Final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1238765" y="1265362"/>
            <a:ext cx="10351873" cy="472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dirty="0"/>
              <a:t>	</a:t>
            </a:r>
            <a:r>
              <a:rPr lang="en-US" sz="3200" dirty="0"/>
              <a:t>- </a:t>
            </a:r>
            <a:r>
              <a:rPr lang="en-US" sz="2800" dirty="0"/>
              <a:t>up two people from each team may act as </a:t>
            </a:r>
            <a:r>
              <a:rPr lang="en-US" sz="2800" b="1" dirty="0"/>
              <a:t>trade delegates</a:t>
            </a:r>
            <a:br>
              <a:rPr lang="en-US" sz="2800" dirty="0"/>
            </a:br>
            <a:r>
              <a:rPr lang="en-US" sz="2800" dirty="0"/>
              <a:t>they may trade / buy bricks from other teams.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	-  another person may buy bricks from the bank.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endParaRPr lang="en-US" sz="2800" dirty="0"/>
          </a:p>
          <a:p>
            <a:r>
              <a:rPr lang="en-US" sz="2800" b="1" dirty="0">
                <a:solidFill>
                  <a:srgbClr val="C00000"/>
                </a:solidFill>
              </a:rPr>
              <a:t>Current bank Prices:</a:t>
            </a:r>
          </a:p>
          <a:p>
            <a:endParaRPr lang="en-US" sz="2800" dirty="0"/>
          </a:p>
          <a:p>
            <a:r>
              <a:rPr lang="en-US" sz="2800" dirty="0"/>
              <a:t>5 bricks of your choice (any one </a:t>
            </a:r>
            <a:r>
              <a:rPr lang="en-US" sz="2800" dirty="0" err="1"/>
              <a:t>colour</a:t>
            </a:r>
            <a:r>
              <a:rPr lang="en-US" sz="2800" dirty="0"/>
              <a:t>) £3.2 M	 </a:t>
            </a:r>
          </a:p>
          <a:p>
            <a:r>
              <a:rPr lang="en-US" sz="2800" dirty="0"/>
              <a:t>1 brick of every </a:t>
            </a:r>
            <a:r>
              <a:rPr lang="en-US" sz="2800" dirty="0" err="1"/>
              <a:t>colour</a:t>
            </a:r>
            <a:r>
              <a:rPr lang="en-US" sz="2800" dirty="0"/>
              <a:t> £1.6 M</a:t>
            </a:r>
          </a:p>
        </p:txBody>
      </p:sp>
      <p:pic>
        <p:nvPicPr>
          <p:cNvPr id="2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C431696-8811-6FEC-B116-203943992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128" y="2218812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DBD2425-8144-8DDA-4AD7-C81C8F47A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76" y="375271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4721E2B9-49C9-5BBB-66D9-E9F97B74A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170" y="243016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585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729982" y="1750981"/>
            <a:ext cx="7552538" cy="381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400" dirty="0"/>
              <a:t>	</a:t>
            </a:r>
            <a:r>
              <a:rPr lang="en-US" sz="4000" b="1" dirty="0"/>
              <a:t>TRADING IS NOW FINISHED!!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Count up your remaining money. The team with the most left is the winning team!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30" name="Picture 6" descr="no entry sign&quot; Emoji - Download for free – Iconduck">
            <a:extLst>
              <a:ext uri="{FF2B5EF4-FFF2-40B4-BE49-F238E27FC236}">
                <a16:creationId xmlns:a16="http://schemas.microsoft.com/office/drawing/2014/main" id="{B4952722-9966-BDE5-67A9-D90E2C03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2951831"/>
            <a:ext cx="3676519" cy="367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4DE1D30-C5DF-C08C-2226-211158AD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440" y="1733790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ntent Placeholder 1" descr="A close-up of a logo&#10;&#10;Description automatically generated">
            <a:extLst>
              <a:ext uri="{FF2B5EF4-FFF2-40B4-BE49-F238E27FC236}">
                <a16:creationId xmlns:a16="http://schemas.microsoft.com/office/drawing/2014/main" id="{FAEA55C7-5E65-0373-8271-334FCBDF0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552" y="229650"/>
            <a:ext cx="3477775" cy="487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82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0628AE-BB98-8CD2-35B3-6E7D5855382A}"/>
              </a:ext>
            </a:extLst>
          </p:cNvPr>
          <p:cNvSpPr txBox="1"/>
          <p:nvPr/>
        </p:nvSpPr>
        <p:spPr>
          <a:xfrm>
            <a:off x="715350" y="724416"/>
            <a:ext cx="11380856" cy="6400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400" b="1" dirty="0"/>
              <a:t>Evaluation… Why do we evaluate?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</a:rPr>
              <a:t>What skills did we demonstrate?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</a:rPr>
              <a:t>What did we find difficult?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</a:rPr>
              <a:t>What did we enjoy?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</a:rPr>
              <a:t>Did people in your team take different roles?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Handshake Transparent PNG Clip Art Image​ | Gallery Yopriceville -  High-Quality Free Images and Transparent PNG Clipart">
            <a:extLst>
              <a:ext uri="{FF2B5EF4-FFF2-40B4-BE49-F238E27FC236}">
                <a16:creationId xmlns:a16="http://schemas.microsoft.com/office/drawing/2014/main" id="{14DE1D30-C5DF-C08C-2226-211158AD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971" y="2066878"/>
            <a:ext cx="1601024" cy="97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C98DC3E8-5FD2-D495-280E-8BBA68387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046" y="70668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30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87394"/>
          </a:xfrm>
        </p:spPr>
        <p:txBody>
          <a:bodyPr>
            <a:normAutofit/>
          </a:bodyPr>
          <a:lstStyle/>
          <a:p>
            <a:r>
              <a:rPr lang="en-US" b="1" dirty="0"/>
              <a:t>Some keywords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Business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Industry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Trade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Collaborate</a:t>
            </a: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4AF5E55D-5574-0209-7546-186D6CC29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154" y="365125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943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52535" cy="6492875"/>
          </a:xfrm>
        </p:spPr>
        <p:txBody>
          <a:bodyPr>
            <a:normAutofit/>
          </a:bodyPr>
          <a:lstStyle/>
          <a:p>
            <a:r>
              <a:rPr lang="en-US" sz="4800" b="1" dirty="0"/>
              <a:t>Types of industry in Cumbria</a:t>
            </a:r>
            <a:br>
              <a:rPr lang="en-US" dirty="0"/>
            </a:br>
            <a:br>
              <a:rPr lang="en-US" sz="3200" dirty="0"/>
            </a:br>
            <a:r>
              <a:rPr lang="en-US" sz="3200" dirty="0"/>
              <a:t>Think of different businesses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Think of different types of job</a:t>
            </a:r>
            <a:endParaRPr lang="en-US" dirty="0"/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3D3D5DEE-A632-9992-3052-CA243AE1C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543" y="0"/>
            <a:ext cx="5216457" cy="6858000"/>
          </a:xfrm>
          <a:prstGeom prst="rect">
            <a:avLst/>
          </a:prstGeom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1D23C900-45A4-FCE7-542E-92F0A9B72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2252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811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usiness Opportunities at The Lanes Shopping Centre in Carlisle">
            <a:extLst>
              <a:ext uri="{FF2B5EF4-FFF2-40B4-BE49-F238E27FC236}">
                <a16:creationId xmlns:a16="http://schemas.microsoft.com/office/drawing/2014/main" id="{2FD95F2B-B8C7-358E-A794-555997E9F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9" y="265543"/>
            <a:ext cx="6396535" cy="200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nline webinar uncovers the key to becoming a successful market trader -  The Keswick Reminder">
            <a:extLst>
              <a:ext uri="{FF2B5EF4-FFF2-40B4-BE49-F238E27FC236}">
                <a16:creationId xmlns:a16="http://schemas.microsoft.com/office/drawing/2014/main" id="{CDFABA62-64A7-1914-4C70-B3EB73B21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31" y="773434"/>
            <a:ext cx="5718561" cy="381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xciting times' as transformational Carlisle City Centre strategy takes  shape | News and Star">
            <a:extLst>
              <a:ext uri="{FF2B5EF4-FFF2-40B4-BE49-F238E27FC236}">
                <a16:creationId xmlns:a16="http://schemas.microsoft.com/office/drawing/2014/main" id="{BF4E436D-DC9D-05BF-6104-FA396F5C1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" t="23597"/>
          <a:stretch/>
        </p:blipFill>
        <p:spPr bwMode="auto">
          <a:xfrm>
            <a:off x="454110" y="2994317"/>
            <a:ext cx="7132940" cy="365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BE579E-AA67-70C6-3706-240954CC0A50}"/>
              </a:ext>
            </a:extLst>
          </p:cNvPr>
          <p:cNvSpPr txBox="1"/>
          <p:nvPr/>
        </p:nvSpPr>
        <p:spPr>
          <a:xfrm>
            <a:off x="7844481" y="4811727"/>
            <a:ext cx="38923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Commercial</a:t>
            </a:r>
            <a:r>
              <a:rPr lang="en-US" dirty="0"/>
              <a:t>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Shops</a:t>
            </a:r>
          </a:p>
          <a:p>
            <a:pPr algn="ctr"/>
            <a:r>
              <a:rPr lang="en-US" dirty="0"/>
              <a:t>Banks</a:t>
            </a:r>
          </a:p>
          <a:p>
            <a:pPr algn="ctr"/>
            <a:r>
              <a:rPr lang="en-US" dirty="0"/>
              <a:t>Office work</a:t>
            </a:r>
          </a:p>
          <a:p>
            <a:pPr algn="ctr"/>
            <a:r>
              <a:rPr lang="en-US" dirty="0"/>
              <a:t>Practical trades</a:t>
            </a:r>
          </a:p>
          <a:p>
            <a:pPr algn="ctr"/>
            <a:endParaRPr lang="en-US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89A07B71-1026-D91E-EC1F-0CD843ECA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507" y="7610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137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B0A013-0C84-60FB-EEBD-25E9FBFC38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8585" r="38293" b="18169"/>
          <a:stretch/>
        </p:blipFill>
        <p:spPr>
          <a:xfrm>
            <a:off x="355201" y="165722"/>
            <a:ext cx="4245123" cy="3263277"/>
          </a:xfrm>
          <a:prstGeom prst="rect">
            <a:avLst/>
          </a:prstGeom>
        </p:spPr>
      </p:pic>
      <p:pic>
        <p:nvPicPr>
          <p:cNvPr id="2050" name="Picture 2" descr="New Balance close its doors to protect loved ones | Whitehaven News">
            <a:extLst>
              <a:ext uri="{FF2B5EF4-FFF2-40B4-BE49-F238E27FC236}">
                <a16:creationId xmlns:a16="http://schemas.microsoft.com/office/drawing/2014/main" id="{B18EBCE3-988F-F65A-6B30-EFFF7B09D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678" y="803111"/>
            <a:ext cx="4037391" cy="268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relli Tyre Factory - Architects Plus (UK) Limited">
            <a:extLst>
              <a:ext uri="{FF2B5EF4-FFF2-40B4-BE49-F238E27FC236}">
                <a16:creationId xmlns:a16="http://schemas.microsoft.com/office/drawing/2014/main" id="{17D07F82-2EBA-9609-15DB-07A8A64E4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2" y="3761178"/>
            <a:ext cx="5338119" cy="293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PS Engineering Cumbria | Visit Allerdale">
            <a:extLst>
              <a:ext uri="{FF2B5EF4-FFF2-40B4-BE49-F238E27FC236}">
                <a16:creationId xmlns:a16="http://schemas.microsoft.com/office/drawing/2014/main" id="{CDD29B02-AE41-F838-BCC3-A900BF893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117" y="3860970"/>
            <a:ext cx="4330185" cy="290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91220C-A7DC-2A63-DC75-A2DF6444BB97}"/>
              </a:ext>
            </a:extLst>
          </p:cNvPr>
          <p:cNvSpPr txBox="1"/>
          <p:nvPr/>
        </p:nvSpPr>
        <p:spPr>
          <a:xfrm>
            <a:off x="4149810" y="2147456"/>
            <a:ext cx="38923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Manufacturing</a:t>
            </a:r>
            <a:r>
              <a:rPr lang="en-US" dirty="0"/>
              <a:t>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(Making things)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A6211680-8FCC-6BFB-73F7-DC6942C69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980" y="149363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13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1A1775-E777-1ED5-2322-BDC0C7905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458"/>
          <a:stretch/>
        </p:blipFill>
        <p:spPr>
          <a:xfrm>
            <a:off x="271849" y="97972"/>
            <a:ext cx="4621428" cy="31668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70AF73-C82E-64CE-8CFD-8504FD0484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741"/>
          <a:stretch/>
        </p:blipFill>
        <p:spPr>
          <a:xfrm>
            <a:off x="271849" y="3538339"/>
            <a:ext cx="4028303" cy="3221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001E56-1E49-E9D2-DAA5-7151FC669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123" y="3682691"/>
            <a:ext cx="5509169" cy="30989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8CC2D7-3DE8-0698-82AC-E658AC036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158" y="754700"/>
            <a:ext cx="4066654" cy="29279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F24F26-ADA1-638C-183C-206A938CADEE}"/>
              </a:ext>
            </a:extLst>
          </p:cNvPr>
          <p:cNvSpPr txBox="1"/>
          <p:nvPr/>
        </p:nvSpPr>
        <p:spPr>
          <a:xfrm>
            <a:off x="8931875" y="2433835"/>
            <a:ext cx="3892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Cumbria has </a:t>
            </a:r>
          </a:p>
          <a:p>
            <a:pPr algn="ctr"/>
            <a:r>
              <a:rPr lang="en-US" sz="2400" b="1" dirty="0"/>
              <a:t>lots of water!</a:t>
            </a:r>
            <a:endParaRPr lang="en-US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F3417FE5-9CA5-B8FA-7CEF-9A3F3D0D8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48" y="34885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37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armer feeding his Herdwick sheep in Patterdale, Ullswater, English Lake  District, Cumbria UK by Phil Brown. Photo stock - StudioNow">
            <a:extLst>
              <a:ext uri="{FF2B5EF4-FFF2-40B4-BE49-F238E27FC236}">
                <a16:creationId xmlns:a16="http://schemas.microsoft.com/office/drawing/2014/main" id="{3EDE77FD-BE31-580A-CC61-1B7A85A68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34" y="258248"/>
            <a:ext cx="5644292" cy="375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akeland Scottish Feeds &amp; Services – Expressing the Potential of Dairy,  Beef and Sheep">
            <a:extLst>
              <a:ext uri="{FF2B5EF4-FFF2-40B4-BE49-F238E27FC236}">
                <a16:creationId xmlns:a16="http://schemas.microsoft.com/office/drawing/2014/main" id="{A658254E-EC94-FD77-CAB1-E2BFC21274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1" y="4500051"/>
            <a:ext cx="6363043" cy="211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lpaca - Lake District Wildlife Park">
            <a:extLst>
              <a:ext uri="{FF2B5EF4-FFF2-40B4-BE49-F238E27FC236}">
                <a16:creationId xmlns:a16="http://schemas.microsoft.com/office/drawing/2014/main" id="{9015DF6F-9E65-2BA0-03CA-0F4C0373D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49" y="1487949"/>
            <a:ext cx="3353486" cy="201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alby Farm Park - Walby Farm Park updated their cover photo.">
            <a:extLst>
              <a:ext uri="{FF2B5EF4-FFF2-40B4-BE49-F238E27FC236}">
                <a16:creationId xmlns:a16="http://schemas.microsoft.com/office/drawing/2014/main" id="{2A6B7DD2-BD42-BECB-CBE2-D92285129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5" y="3687348"/>
            <a:ext cx="5189674" cy="292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cows in a field&#10;&#10;Description automatically generated with medium confidence">
            <a:extLst>
              <a:ext uri="{FF2B5EF4-FFF2-40B4-BE49-F238E27FC236}">
                <a16:creationId xmlns:a16="http://schemas.microsoft.com/office/drawing/2014/main" id="{69727524-6DB0-C31D-F6C8-6498310D91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1570" y="2493995"/>
            <a:ext cx="4190512" cy="2360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BF9058-CFB5-18EE-B637-EF17DC7DF2FD}"/>
              </a:ext>
            </a:extLst>
          </p:cNvPr>
          <p:cNvSpPr txBox="1"/>
          <p:nvPr/>
        </p:nvSpPr>
        <p:spPr>
          <a:xfrm>
            <a:off x="5451437" y="996202"/>
            <a:ext cx="389237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Agriculture</a:t>
            </a:r>
            <a:endParaRPr lang="en-US" sz="2000" dirty="0"/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(Farming)</a:t>
            </a: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34F5E061-7BAA-772C-3023-4B24912ABE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627" y="38251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87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roup of lions sitting on a ledge&#10;&#10;Description automatically generated with low confidence">
            <a:extLst>
              <a:ext uri="{FF2B5EF4-FFF2-40B4-BE49-F238E27FC236}">
                <a16:creationId xmlns:a16="http://schemas.microsoft.com/office/drawing/2014/main" id="{88A34118-E99B-03B1-29F6-9DC982F17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9" y="4552520"/>
            <a:ext cx="7212227" cy="19394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7BAD04-13B2-4F75-1827-A8DB28164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large indoor swimming pool&#10;&#10;Description automatically generated with low confidence">
            <a:extLst>
              <a:ext uri="{FF2B5EF4-FFF2-40B4-BE49-F238E27FC236}">
                <a16:creationId xmlns:a16="http://schemas.microsoft.com/office/drawing/2014/main" id="{3800C337-29D8-26CD-D69C-795DDC879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76" y="341206"/>
            <a:ext cx="5214551" cy="3910913"/>
          </a:xfrm>
          <a:prstGeom prst="rect">
            <a:avLst/>
          </a:prstGeom>
        </p:spPr>
      </p:pic>
      <p:pic>
        <p:nvPicPr>
          <p:cNvPr id="13" name="Picture 12" descr="A picture containing grass, sky, outdoor, mountain&#10;&#10;Description automatically generated">
            <a:extLst>
              <a:ext uri="{FF2B5EF4-FFF2-40B4-BE49-F238E27FC236}">
                <a16:creationId xmlns:a16="http://schemas.microsoft.com/office/drawing/2014/main" id="{E0C64B01-E128-5AD5-F9F8-85C684CA0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261" y="3236953"/>
            <a:ext cx="5314539" cy="3113216"/>
          </a:xfrm>
          <a:prstGeom prst="rect">
            <a:avLst/>
          </a:prstGeom>
        </p:spPr>
      </p:pic>
      <p:pic>
        <p:nvPicPr>
          <p:cNvPr id="17" name="Picture 16" descr="A picture containing sky, outdoor, grass, building&#10;&#10;Description automatically generated">
            <a:extLst>
              <a:ext uri="{FF2B5EF4-FFF2-40B4-BE49-F238E27FC236}">
                <a16:creationId xmlns:a16="http://schemas.microsoft.com/office/drawing/2014/main" id="{40AF4BD1-5C00-59CE-D429-EC6646B5AC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3074" y="800713"/>
            <a:ext cx="4090726" cy="2724423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93CE641-775B-7283-0474-D3A938E4E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6395" y="63501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Tourism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31C9DD42-B23B-641F-DC2F-32100B1DAE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97" y="7425"/>
            <a:ext cx="4678785" cy="65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095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c7fd58-bcf8-457a-9eef-035eb128e379">
      <Terms xmlns="http://schemas.microsoft.com/office/infopath/2007/PartnerControls"/>
    </lcf76f155ced4ddcb4097134ff3c332f>
    <TaxCatchAll xmlns="a1045fd5-da14-4929-a53d-769bde7693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10625A4ECB044829439499948840F" ma:contentTypeVersion="15" ma:contentTypeDescription="Create a new document." ma:contentTypeScope="" ma:versionID="98d66974d0a9c586af6f8ebbff532793">
  <xsd:schema xmlns:xsd="http://www.w3.org/2001/XMLSchema" xmlns:xs="http://www.w3.org/2001/XMLSchema" xmlns:p="http://schemas.microsoft.com/office/2006/metadata/properties" xmlns:ns2="a7c7fd58-bcf8-457a-9eef-035eb128e379" xmlns:ns3="a1045fd5-da14-4929-a53d-769bde7693a7" targetNamespace="http://schemas.microsoft.com/office/2006/metadata/properties" ma:root="true" ma:fieldsID="bf95cbee28312a4803fe0d513bc17856" ns2:_="" ns3:_="">
    <xsd:import namespace="a7c7fd58-bcf8-457a-9eef-035eb128e379"/>
    <xsd:import namespace="a1045fd5-da14-4929-a53d-769bde7693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c7fd58-bcf8-457a-9eef-035eb128e3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cc2da29-7606-4d49-8b72-13e118f1d7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45fd5-da14-4929-a53d-769bde7693a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9424162-76b6-4836-bea4-80bdcfa0f9db}" ma:internalName="TaxCatchAll" ma:showField="CatchAllData" ma:web="a1045fd5-da14-4929-a53d-769bde7693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4CF29C-110A-44EC-B5BC-08E13C7739FB}">
  <ds:schemaRefs>
    <ds:schemaRef ds:uri="http://schemas.microsoft.com/office/2006/metadata/properties"/>
    <ds:schemaRef ds:uri="http://schemas.microsoft.com/office/infopath/2007/PartnerControls"/>
    <ds:schemaRef ds:uri="a7c7fd58-bcf8-457a-9eef-035eb128e379"/>
    <ds:schemaRef ds:uri="a1045fd5-da14-4929-a53d-769bde7693a7"/>
  </ds:schemaRefs>
</ds:datastoreItem>
</file>

<file path=customXml/itemProps2.xml><?xml version="1.0" encoding="utf-8"?>
<ds:datastoreItem xmlns:ds="http://schemas.openxmlformats.org/officeDocument/2006/customXml" ds:itemID="{4D01D74C-D507-469C-9893-38F70D6C4A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2BD608-B0CC-4A3B-9AB3-4397CC790B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c7fd58-bcf8-457a-9eef-035eb128e379"/>
    <ds:schemaRef ds:uri="a1045fd5-da14-4929-a53d-769bde7693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1029</Words>
  <Application>Microsoft Office PowerPoint</Application>
  <PresentationFormat>Widescreen</PresentationFormat>
  <Paragraphs>177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Some keywords  Business  Industry  Trade  Collaborate</vt:lpstr>
      <vt:lpstr>Types of industry in Cumbria  Think of different businesses   Think of different types of job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Cumbria Traders Game</vt:lpstr>
      <vt:lpstr>Example</vt:lpstr>
      <vt:lpstr>Example – industrial awards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Kuechel</dc:creator>
  <cp:lastModifiedBy>Claire Johnson</cp:lastModifiedBy>
  <cp:revision>6</cp:revision>
  <dcterms:created xsi:type="dcterms:W3CDTF">2023-03-29T21:54:52Z</dcterms:created>
  <dcterms:modified xsi:type="dcterms:W3CDTF">2024-08-28T15:34:03Z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0x01010076310625A4ECB044829439499948840F</vt:lpwstr>
  </property>
  <property fmtid="{D5CDD505-2E9C-101B-9397-08002B2CF9AE}" pid="3" name="MediaServiceImageTags">
    <vt:lpwstr/>
  </property>
</Properties>
</file>