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60" r:id="rId8"/>
    <p:sldId id="262" r:id="rId9"/>
    <p:sldId id="261" r:id="rId10"/>
    <p:sldId id="265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KM+0WLMc/9aOkCH3UiyV1fwlC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852"/>
    <a:srgbClr val="232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32"/>
  </p:normalViewPr>
  <p:slideViewPr>
    <p:cSldViewPr snapToGrid="0">
      <p:cViewPr varScale="1">
        <p:scale>
          <a:sx n="57" d="100"/>
          <a:sy n="57" d="100"/>
        </p:scale>
        <p:origin x="1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928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42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5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hyperlink" Target="https://libraryheather.com/2018/10/20/in-which-i-discover-libraries-supporting-health-and-wellness-part-1/" TargetMode="Externa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hyperlink" Target="https://juku.it/the-evolution-of-object-storage/recyclable-garbage-consisting-of-glass-plastic-metal-and-paper/" TargetMode="External"/><Relationship Id="rId5" Type="http://schemas.openxmlformats.org/officeDocument/2006/relationships/hyperlink" Target="https://www.pngall.com/superhero-robin-png/download/6384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3.png"/><Relationship Id="rId9" Type="http://schemas.openxmlformats.org/officeDocument/2006/relationships/hyperlink" Target="https://www.produtinhosnocabelo.com.br/2015/02/testei-body-butter-strawberry-body-shop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fpnews.com/exclusive/iranian-people-ready-help-feed-hungry-americans-envoy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hotos/programwitch/1250648204" TargetMode="External"/><Relationship Id="rId5" Type="http://schemas.openxmlformats.org/officeDocument/2006/relationships/image" Target="../media/image7.jpg"/><Relationship Id="rId10" Type="http://schemas.openxmlformats.org/officeDocument/2006/relationships/hyperlink" Target="https://www.new-educ.com/%D9%85%D9%82%D8%AF%D9%85%D8%A7%D8%AA-%D9%81%D9%8A-%D9%85%D9%81%D9%87%D9%88%D9%85-%D8%A7%D9%84%D8%AA%D8%B1%D8%A8%D9%8A%D8%A9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oonylabs.org/2020/05/20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12" Type="http://schemas.openxmlformats.org/officeDocument/2006/relationships/hyperlink" Target="https://www.picserver.org/highway-signs2/e/eco-friendly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awpixel.com/image/114038/premium-photo-image-adult-african-descent-agriculture" TargetMode="External"/><Relationship Id="rId11" Type="http://schemas.openxmlformats.org/officeDocument/2006/relationships/image" Target="../media/image13.jpg"/><Relationship Id="rId5" Type="http://schemas.openxmlformats.org/officeDocument/2006/relationships/image" Target="../media/image10.png"/><Relationship Id="rId10" Type="http://schemas.openxmlformats.org/officeDocument/2006/relationships/hyperlink" Target="https://pixabay.com/en/recycle-bin-container-recycling-24543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816677" y="15146"/>
            <a:ext cx="11366090" cy="6858000"/>
          </a:xfrm>
          <a:prstGeom prst="rect">
            <a:avLst/>
          </a:prstGeom>
          <a:solidFill>
            <a:srgbClr val="8EC952"/>
          </a:solidFill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0" y="15146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1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672" y="2198665"/>
            <a:ext cx="9824632" cy="195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5"/>
          <p:cNvSpPr/>
          <p:nvPr/>
        </p:nvSpPr>
        <p:spPr>
          <a:xfrm>
            <a:off x="814334" y="-19462"/>
            <a:ext cx="11377665" cy="6877462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5"/>
          <p:cNvSpPr/>
          <p:nvPr/>
        </p:nvSpPr>
        <p:spPr>
          <a:xfrm>
            <a:off x="0" y="-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96" name="Google Shape;9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5"/>
          <p:cNvSpPr/>
          <p:nvPr/>
        </p:nvSpPr>
        <p:spPr>
          <a:xfrm>
            <a:off x="888720" y="233440"/>
            <a:ext cx="7944384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222569"/>
                </a:solidFill>
                <a:latin typeface="Arial"/>
                <a:ea typeface="Arial"/>
                <a:cs typeface="Arial"/>
                <a:sym typeface="Arial"/>
              </a:rPr>
              <a:t>What is a Social Enterprise?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129522"/>
            <a:ext cx="3380772" cy="73758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5"/>
          <p:cNvSpPr txBox="1"/>
          <p:nvPr/>
        </p:nvSpPr>
        <p:spPr>
          <a:xfrm>
            <a:off x="1035394" y="1355279"/>
            <a:ext cx="10923972" cy="2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2E39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rgbClr val="2E3973"/>
                </a:solidFill>
                <a:latin typeface="Arial"/>
                <a:ea typeface="Arial"/>
                <a:cs typeface="Arial"/>
                <a:sym typeface="Arial"/>
              </a:rPr>
              <a:t>A social enterprise is like a superhero business. It's a special kind of company that tries to do good things for people and the world while also making money.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2E39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45"/>
          <p:cNvPicPr preferRelativeResize="0"/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1234834" y="3448462"/>
            <a:ext cx="1767015" cy="176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5"/>
          <p:cNvPicPr preferRelativeResize="0"/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3302428" y="3446219"/>
            <a:ext cx="2357708" cy="160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5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6224872" y="3404391"/>
            <a:ext cx="2511125" cy="164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5"/>
          <p:cNvPicPr preferRelativeResize="0"/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9143164" y="3315893"/>
            <a:ext cx="2013442" cy="170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5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6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6"/>
          <p:cNvSpPr/>
          <p:nvPr/>
        </p:nvSpPr>
        <p:spPr>
          <a:xfrm>
            <a:off x="-1" y="0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112" name="Google Shape;11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3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5491" y="19462"/>
            <a:ext cx="3672806" cy="77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F0861-A341-EA63-449E-6688FF0B6020}"/>
              </a:ext>
            </a:extLst>
          </p:cNvPr>
          <p:cNvSpPr txBox="1"/>
          <p:nvPr/>
        </p:nvSpPr>
        <p:spPr>
          <a:xfrm>
            <a:off x="919613" y="792297"/>
            <a:ext cx="101472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232D6C"/>
                </a:solidFill>
              </a:rPr>
              <a:t>Social Enterprises want to help people</a:t>
            </a:r>
          </a:p>
          <a:p>
            <a:endParaRPr lang="en-GB" sz="2800" dirty="0">
              <a:solidFill>
                <a:srgbClr val="232D6C"/>
              </a:solidFill>
            </a:endParaRPr>
          </a:p>
          <a:p>
            <a:r>
              <a:rPr lang="en-GB" sz="2800" dirty="0">
                <a:solidFill>
                  <a:srgbClr val="232D6C"/>
                </a:solidFill>
              </a:rPr>
              <a:t>They use some or all their profits to do good things, like helping children go to school, feeding hungry people, or cleaning up the planet</a:t>
            </a:r>
            <a:r>
              <a:rPr lang="en-GB" sz="28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7973A0-42E9-A423-9636-ADD0CB112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4765687" y="3302041"/>
            <a:ext cx="3329097" cy="2565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BC8014-8ACE-6211-114D-B795981334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1087493" y="3639008"/>
            <a:ext cx="3140103" cy="2093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91D675-122C-B94E-94FB-87692C0073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8352133" y="3872669"/>
            <a:ext cx="3387713" cy="17116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7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7"/>
          <p:cNvSpPr/>
          <p:nvPr/>
        </p:nvSpPr>
        <p:spPr>
          <a:xfrm>
            <a:off x="0" y="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140" name="Google Shape;14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4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7"/>
          <p:cNvSpPr/>
          <p:nvPr/>
        </p:nvSpPr>
        <p:spPr>
          <a:xfrm>
            <a:off x="1017870" y="277852"/>
            <a:ext cx="54200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222569"/>
                </a:solidFill>
                <a:latin typeface="Arial"/>
                <a:ea typeface="Arial"/>
                <a:cs typeface="Arial"/>
                <a:sym typeface="Arial"/>
              </a:rPr>
              <a:t>Saving the planet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66" y="129521"/>
            <a:ext cx="3672806" cy="77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9;p45">
            <a:extLst>
              <a:ext uri="{FF2B5EF4-FFF2-40B4-BE49-F238E27FC236}">
                <a16:creationId xmlns:a16="http://schemas.microsoft.com/office/drawing/2014/main" id="{6D50FE63-16D7-5DFB-5D7F-DB9A28FA2E3D}"/>
              </a:ext>
            </a:extLst>
          </p:cNvPr>
          <p:cNvSpPr txBox="1"/>
          <p:nvPr/>
        </p:nvSpPr>
        <p:spPr>
          <a:xfrm>
            <a:off x="1017870" y="1367198"/>
            <a:ext cx="500123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rgbClr val="2E3973"/>
                </a:solidFill>
                <a:latin typeface="Arial"/>
                <a:ea typeface="Arial"/>
                <a:cs typeface="Arial"/>
                <a:sym typeface="Arial"/>
              </a:rPr>
              <a:t>They try to take care of our planet by recycling and using eco-friendly materials.</a:t>
            </a:r>
            <a:endParaRPr sz="2800" b="0" i="0" u="none" strike="noStrike" cap="none" dirty="0">
              <a:solidFill>
                <a:srgbClr val="2E39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99;p45">
            <a:extLst>
              <a:ext uri="{FF2B5EF4-FFF2-40B4-BE49-F238E27FC236}">
                <a16:creationId xmlns:a16="http://schemas.microsoft.com/office/drawing/2014/main" id="{3C3C9962-3F06-BB3C-89F6-0C0E468D7275}"/>
              </a:ext>
            </a:extLst>
          </p:cNvPr>
          <p:cNvSpPr txBox="1"/>
          <p:nvPr/>
        </p:nvSpPr>
        <p:spPr>
          <a:xfrm>
            <a:off x="6582990" y="4051659"/>
            <a:ext cx="543041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rgbClr val="2E3973"/>
                </a:solidFill>
                <a:latin typeface="Arial"/>
                <a:ea typeface="Arial"/>
                <a:cs typeface="Arial"/>
                <a:sym typeface="Arial"/>
              </a:rPr>
              <a:t>Some social enterprises plant trees to make the air cleaner</a:t>
            </a:r>
            <a:endParaRPr sz="2800" b="0" i="0" u="none" strike="noStrike" cap="none" dirty="0">
              <a:solidFill>
                <a:srgbClr val="2E39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F8693-CFC7-B6FC-E948-BC3A3DAE3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1090958" y="4051659"/>
            <a:ext cx="2605446" cy="1738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AC0702-992A-5A0B-35C6-62AA348AC5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3961452" y="4051659"/>
            <a:ext cx="2445261" cy="1831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ACEDD9-F6DC-A714-C4EA-5B01ECE70C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8610600" y="578966"/>
            <a:ext cx="2213997" cy="2389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35D163-4FD6-57A8-BD8E-C7ACCBEB06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/>
        </p:blipFill>
        <p:spPr>
          <a:xfrm>
            <a:off x="5940360" y="1392941"/>
            <a:ext cx="2213040" cy="1475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3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3"/>
          <p:cNvSpPr/>
          <p:nvPr/>
        </p:nvSpPr>
        <p:spPr>
          <a:xfrm>
            <a:off x="0" y="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170" name="Google Shape;170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5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3"/>
          <p:cNvSpPr/>
          <p:nvPr/>
        </p:nvSpPr>
        <p:spPr>
          <a:xfrm>
            <a:off x="854576" y="307656"/>
            <a:ext cx="70375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222569"/>
                </a:solidFill>
                <a:latin typeface="Arial"/>
                <a:ea typeface="Arial"/>
                <a:cs typeface="Arial"/>
                <a:sym typeface="Arial"/>
              </a:rPr>
              <a:t>Making Money for Good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66" y="129521"/>
            <a:ext cx="3672806" cy="77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9;p45">
            <a:extLst>
              <a:ext uri="{FF2B5EF4-FFF2-40B4-BE49-F238E27FC236}">
                <a16:creationId xmlns:a16="http://schemas.microsoft.com/office/drawing/2014/main" id="{8B2FEC1D-F21B-E064-EDEA-A4DD4CA91C61}"/>
              </a:ext>
            </a:extLst>
          </p:cNvPr>
          <p:cNvSpPr txBox="1"/>
          <p:nvPr/>
        </p:nvSpPr>
        <p:spPr>
          <a:xfrm>
            <a:off x="854576" y="1204060"/>
            <a:ext cx="1092397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rgbClr val="2E3973"/>
                </a:solidFill>
                <a:latin typeface="Arial"/>
                <a:ea typeface="Arial"/>
                <a:cs typeface="Arial"/>
                <a:sym typeface="Arial"/>
              </a:rPr>
              <a:t>Social enterprises sell things, just like regular businesses, but they use the money they make to do good things.</a:t>
            </a:r>
            <a:endParaRPr sz="2800" b="0" i="0" u="none" strike="noStrike" cap="none" dirty="0">
              <a:solidFill>
                <a:srgbClr val="2E39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7DFC2-2B17-865B-7602-44148C3CA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004" y="2459831"/>
            <a:ext cx="2495550" cy="3743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2E2AA9-1F1B-AC82-91FA-1482032B5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737" y="3142813"/>
            <a:ext cx="3343275" cy="2228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C10246-F28A-1B9D-620B-05C28156F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6833" y="2480212"/>
            <a:ext cx="2582000" cy="1936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0EB0E6-F6FB-CBDB-2D20-5B81BBE553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0273" y="4641108"/>
            <a:ext cx="2495550" cy="16542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2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2"/>
          <p:cNvSpPr/>
          <p:nvPr/>
        </p:nvSpPr>
        <p:spPr>
          <a:xfrm>
            <a:off x="0" y="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157" name="Google Shape;15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6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2"/>
          <p:cNvSpPr/>
          <p:nvPr/>
        </p:nvSpPr>
        <p:spPr>
          <a:xfrm>
            <a:off x="896463" y="409950"/>
            <a:ext cx="84273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222569"/>
                </a:solidFill>
                <a:latin typeface="Arial"/>
                <a:ea typeface="Arial"/>
                <a:cs typeface="Arial"/>
                <a:sym typeface="Arial"/>
              </a:rPr>
              <a:t>Sharing Profits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66" y="129521"/>
            <a:ext cx="3672806" cy="77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9;p45">
            <a:extLst>
              <a:ext uri="{FF2B5EF4-FFF2-40B4-BE49-F238E27FC236}">
                <a16:creationId xmlns:a16="http://schemas.microsoft.com/office/drawing/2014/main" id="{B9F9B098-3A94-81F7-0BD1-00F45D97AE34}"/>
              </a:ext>
            </a:extLst>
          </p:cNvPr>
          <p:cNvSpPr txBox="1"/>
          <p:nvPr/>
        </p:nvSpPr>
        <p:spPr>
          <a:xfrm>
            <a:off x="896463" y="1324997"/>
            <a:ext cx="1092397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rgbClr val="232D6C"/>
                </a:solidFill>
                <a:latin typeface="Arial"/>
                <a:ea typeface="Arial"/>
                <a:cs typeface="Arial"/>
                <a:sym typeface="Arial"/>
              </a:rPr>
              <a:t>They don’t keep all the money for themselves. They use some to help people and the planet.</a:t>
            </a:r>
            <a:endParaRPr sz="2800" b="0" i="0" u="none" strike="noStrike" cap="none" dirty="0">
              <a:solidFill>
                <a:srgbClr val="232D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9;p45">
            <a:extLst>
              <a:ext uri="{FF2B5EF4-FFF2-40B4-BE49-F238E27FC236}">
                <a16:creationId xmlns:a16="http://schemas.microsoft.com/office/drawing/2014/main" id="{E1A67309-0AD8-94FC-FC5E-79784201547F}"/>
              </a:ext>
            </a:extLst>
          </p:cNvPr>
          <p:cNvSpPr txBox="1"/>
          <p:nvPr/>
        </p:nvSpPr>
        <p:spPr>
          <a:xfrm>
            <a:off x="896463" y="2440115"/>
            <a:ext cx="1092397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dirty="0">
                <a:solidFill>
                  <a:srgbClr val="00B050"/>
                </a:solidFill>
              </a:rPr>
              <a:t>It's like sharing your toys with friends</a:t>
            </a:r>
            <a:r>
              <a:rPr lang="en-GB" sz="2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5C60A-0579-422C-70FF-F9356684B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078" y="2950082"/>
            <a:ext cx="3362325" cy="3362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BDCF85-0248-BFF1-956F-015A17706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9693" y="3337560"/>
            <a:ext cx="3531333" cy="2450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2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2"/>
          <p:cNvSpPr/>
          <p:nvPr/>
        </p:nvSpPr>
        <p:spPr>
          <a:xfrm>
            <a:off x="0" y="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157" name="Google Shape;15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7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66" y="129521"/>
            <a:ext cx="3672806" cy="77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6;p64">
            <a:extLst>
              <a:ext uri="{FF2B5EF4-FFF2-40B4-BE49-F238E27FC236}">
                <a16:creationId xmlns:a16="http://schemas.microsoft.com/office/drawing/2014/main" id="{1E6BB4C1-6743-C18E-4612-1EA52A879BF9}"/>
              </a:ext>
            </a:extLst>
          </p:cNvPr>
          <p:cNvSpPr/>
          <p:nvPr/>
        </p:nvSpPr>
        <p:spPr>
          <a:xfrm>
            <a:off x="1066080" y="363728"/>
            <a:ext cx="5419725" cy="159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22256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Why Social Enterprises Matter?</a:t>
            </a:r>
            <a:endParaRPr lang="en-GB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90;p64">
            <a:extLst>
              <a:ext uri="{FF2B5EF4-FFF2-40B4-BE49-F238E27FC236}">
                <a16:creationId xmlns:a16="http://schemas.microsoft.com/office/drawing/2014/main" id="{AAAA4B8B-BF29-54B9-E5C1-1097371F8AE6}"/>
              </a:ext>
            </a:extLst>
          </p:cNvPr>
          <p:cNvSpPr txBox="1"/>
          <p:nvPr/>
        </p:nvSpPr>
        <p:spPr>
          <a:xfrm>
            <a:off x="1066080" y="1959276"/>
            <a:ext cx="8474075" cy="107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Social enterprises are important because they make the world a better place while still making money.</a:t>
            </a:r>
            <a:endParaRPr lang="en-GB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74D40-4EC5-F4C4-69FE-7950F7E1B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729" y="4091886"/>
            <a:ext cx="2517866" cy="1822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A4D8A1-96EA-9459-48A5-7A4FFB3B5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051" y="3190953"/>
            <a:ext cx="2780017" cy="1956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A126CD-54F9-4CF2-E751-16D56B6FEC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3398" y="4192478"/>
            <a:ext cx="2597121" cy="1621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F519F1-96C2-32D8-7D3F-5B239C5864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328" y="3057772"/>
            <a:ext cx="2505673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0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2"/>
          <p:cNvSpPr/>
          <p:nvPr/>
        </p:nvSpPr>
        <p:spPr>
          <a:xfrm>
            <a:off x="802760" y="19462"/>
            <a:ext cx="11366090" cy="6858000"/>
          </a:xfrm>
          <a:prstGeom prst="rect">
            <a:avLst/>
          </a:prstGeom>
          <a:noFill/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A25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2"/>
          <p:cNvSpPr/>
          <p:nvPr/>
        </p:nvSpPr>
        <p:spPr>
          <a:xfrm>
            <a:off x="0" y="19462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157" name="Google Shape;15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8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66" y="129521"/>
            <a:ext cx="3672806" cy="77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0;p64">
            <a:extLst>
              <a:ext uri="{FF2B5EF4-FFF2-40B4-BE49-F238E27FC236}">
                <a16:creationId xmlns:a16="http://schemas.microsoft.com/office/drawing/2014/main" id="{AAAA4B8B-BF29-54B9-E5C1-1097371F8AE6}"/>
              </a:ext>
            </a:extLst>
          </p:cNvPr>
          <p:cNvSpPr txBox="1"/>
          <p:nvPr/>
        </p:nvSpPr>
        <p:spPr>
          <a:xfrm>
            <a:off x="1066079" y="2255558"/>
            <a:ext cx="8474075" cy="655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dirty="0" err="1">
                <a:solidFill>
                  <a:srgbClr val="232D6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Alpacaly</a:t>
            </a:r>
            <a:r>
              <a:rPr lang="en-GB" sz="2800" kern="100" dirty="0">
                <a:solidFill>
                  <a:srgbClr val="232D6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Ever After… </a:t>
            </a:r>
            <a:endParaRPr lang="en-GB" sz="1100" kern="100" dirty="0">
              <a:solidFill>
                <a:srgbClr val="232D6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190;p64">
            <a:extLst>
              <a:ext uri="{FF2B5EF4-FFF2-40B4-BE49-F238E27FC236}">
                <a16:creationId xmlns:a16="http://schemas.microsoft.com/office/drawing/2014/main" id="{F2B2C1C3-F47F-CAE5-DC56-02798BC78FC7}"/>
              </a:ext>
            </a:extLst>
          </p:cNvPr>
          <p:cNvSpPr txBox="1"/>
          <p:nvPr/>
        </p:nvSpPr>
        <p:spPr>
          <a:xfrm>
            <a:off x="2576052" y="2858334"/>
            <a:ext cx="8739254" cy="177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solidFill>
                  <a:srgbClr val="8EC8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mission is to rehome alpacas and llamas from all over the country and give them a wonderful new home with the very best of care, while bringing people in touch with the landscape and the natural world through outstanding alpaca and llama experiences.</a:t>
            </a:r>
          </a:p>
        </p:txBody>
      </p:sp>
      <p:sp>
        <p:nvSpPr>
          <p:cNvPr id="6" name="Google Shape;186;p64">
            <a:extLst>
              <a:ext uri="{FF2B5EF4-FFF2-40B4-BE49-F238E27FC236}">
                <a16:creationId xmlns:a16="http://schemas.microsoft.com/office/drawing/2014/main" id="{416A1E8F-0D58-4F52-EA08-4661D49A174C}"/>
              </a:ext>
            </a:extLst>
          </p:cNvPr>
          <p:cNvSpPr/>
          <p:nvPr/>
        </p:nvSpPr>
        <p:spPr>
          <a:xfrm>
            <a:off x="874530" y="393737"/>
            <a:ext cx="7350333" cy="148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rgbClr val="22256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Example of </a:t>
            </a:r>
            <a:r>
              <a:rPr lang="en-US" sz="2800" b="1" kern="100" dirty="0">
                <a:solidFill>
                  <a:srgbClr val="222569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 </a:t>
            </a:r>
            <a:r>
              <a:rPr lang="en-US" sz="2800" b="1" kern="100" dirty="0">
                <a:solidFill>
                  <a:srgbClr val="22256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Cumbrian </a:t>
            </a:r>
            <a:r>
              <a:rPr lang="en-US" sz="2800" b="1" kern="100" dirty="0">
                <a:solidFill>
                  <a:srgbClr val="222569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2800" b="1" kern="100" dirty="0">
                <a:solidFill>
                  <a:srgbClr val="22256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ocial Enterprise…</a:t>
            </a:r>
            <a:endParaRPr lang="en-GB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alpacaly ever after">
            <a:extLst>
              <a:ext uri="{FF2B5EF4-FFF2-40B4-BE49-F238E27FC236}">
                <a16:creationId xmlns:a16="http://schemas.microsoft.com/office/drawing/2014/main" id="{F09BF024-EE40-5A00-E9BE-7B545B9C3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2" y="4445000"/>
            <a:ext cx="27527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lpacaly ever after">
            <a:extLst>
              <a:ext uri="{FF2B5EF4-FFF2-40B4-BE49-F238E27FC236}">
                <a16:creationId xmlns:a16="http://schemas.microsoft.com/office/drawing/2014/main" id="{578FC646-9E63-89E0-0C1B-DE6D1F601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009" y="4445000"/>
            <a:ext cx="17335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lpacaly ever after">
            <a:extLst>
              <a:ext uri="{FF2B5EF4-FFF2-40B4-BE49-F238E27FC236}">
                <a16:creationId xmlns:a16="http://schemas.microsoft.com/office/drawing/2014/main" id="{4B30C3EC-7EB7-78C4-5BB2-898F42271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323" y="1183789"/>
            <a:ext cx="1740619" cy="154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88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c7fd58-bcf8-457a-9eef-035eb128e379">
      <Terms xmlns="http://schemas.microsoft.com/office/infopath/2007/PartnerControls"/>
    </lcf76f155ced4ddcb4097134ff3c332f>
    <TaxCatchAll xmlns="a1045fd5-da14-4929-a53d-769bde7693a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10625A4ECB044829439499948840F" ma:contentTypeVersion="15" ma:contentTypeDescription="Create a new document." ma:contentTypeScope="" ma:versionID="91e280a5e4f21a5b92cf2fbed89393c6">
  <xsd:schema xmlns:xsd="http://www.w3.org/2001/XMLSchema" xmlns:xs="http://www.w3.org/2001/XMLSchema" xmlns:p="http://schemas.microsoft.com/office/2006/metadata/properties" xmlns:ns2="a7c7fd58-bcf8-457a-9eef-035eb128e379" xmlns:ns3="a1045fd5-da14-4929-a53d-769bde7693a7" targetNamespace="http://schemas.microsoft.com/office/2006/metadata/properties" ma:root="true" ma:fieldsID="356d9f5165c478b18e9bf315e1e1a3d9" ns2:_="" ns3:_="">
    <xsd:import namespace="a7c7fd58-bcf8-457a-9eef-035eb128e379"/>
    <xsd:import namespace="a1045fd5-da14-4929-a53d-769bde7693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7fd58-bcf8-457a-9eef-035eb128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cc2da29-7606-4d49-8b72-13e118f1d7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45fd5-da14-4929-a53d-769bde7693a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9424162-76b6-4836-bea4-80bdcfa0f9db}" ma:internalName="TaxCatchAll" ma:showField="CatchAllData" ma:web="a1045fd5-da14-4929-a53d-769bde7693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B7B27B-68E5-4FC2-B2ED-3790BC1111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F0C1FB-A6E4-493B-B458-484B7AB0421D}">
  <ds:schemaRefs>
    <ds:schemaRef ds:uri="http://schemas.microsoft.com/office/2006/metadata/properties"/>
    <ds:schemaRef ds:uri="http://schemas.microsoft.com/office/infopath/2007/PartnerControls"/>
    <ds:schemaRef ds:uri="a7c7fd58-bcf8-457a-9eef-035eb128e379"/>
    <ds:schemaRef ds:uri="a1045fd5-da14-4929-a53d-769bde7693a7"/>
  </ds:schemaRefs>
</ds:datastoreItem>
</file>

<file path=customXml/itemProps3.xml><?xml version="1.0" encoding="utf-8"?>
<ds:datastoreItem xmlns:ds="http://schemas.openxmlformats.org/officeDocument/2006/customXml" ds:itemID="{16D2DBCD-5412-4C28-8B95-0DA8BC93A2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c7fd58-bcf8-457a-9eef-035eb128e379"/>
    <ds:schemaRef ds:uri="a1045fd5-da14-4929-a53d-769bde7693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298</Words>
  <Application>Microsoft Macintosh PowerPoint</Application>
  <PresentationFormat>Widescreen</PresentationFormat>
  <Paragraphs>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Penny Watson</dc:creator>
  <cp:lastModifiedBy>Hazel Duhy</cp:lastModifiedBy>
  <cp:revision>8</cp:revision>
  <dcterms:created xsi:type="dcterms:W3CDTF">2021-06-03T18:44:04Z</dcterms:created>
  <dcterms:modified xsi:type="dcterms:W3CDTF">2024-10-08T13:45:39Z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0x01010076310625A4ECB044829439499948840F</vt:lpwstr>
  </property>
  <property fmtid="{D5CDD505-2E9C-101B-9397-08002B2CF9AE}" pid="3" name="MediaServiceImageTags">
    <vt:lpwstr/>
  </property>
</Properties>
</file>